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notesMasterIdLst>
    <p:notesMasterId r:id="rId17"/>
  </p:notesMasterIdLst>
  <p:sldIdLst>
    <p:sldId id="271" r:id="rId2"/>
    <p:sldId id="265" r:id="rId3"/>
    <p:sldId id="266" r:id="rId4"/>
    <p:sldId id="268" r:id="rId5"/>
    <p:sldId id="267" r:id="rId6"/>
    <p:sldId id="256" r:id="rId7"/>
    <p:sldId id="257" r:id="rId8"/>
    <p:sldId id="258" r:id="rId9"/>
    <p:sldId id="259" r:id="rId10"/>
    <p:sldId id="260" r:id="rId11"/>
    <p:sldId id="261" r:id="rId12"/>
    <p:sldId id="262" r:id="rId13"/>
    <p:sldId id="263"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A1D80-FE62-4CD5-A543-6EFEAB3A4457}" type="datetimeFigureOut">
              <a:rPr lang="en-US"/>
              <a:t>2/22/2017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209E68-6775-40F7-BF55-17529C4A23F1}"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6</a:t>
            </a:fld>
            <a:endParaRPr lang="en-US"/>
          </a:p>
        </p:txBody>
      </p:sp>
    </p:spTree>
    <p:extLst>
      <p:ext uri="{BB962C8B-B14F-4D97-AF65-F5344CB8AC3E}">
        <p14:creationId xmlns:p14="http://schemas.microsoft.com/office/powerpoint/2010/main" val="2129717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7</a:t>
            </a:fld>
            <a:endParaRPr lang="en-US"/>
          </a:p>
        </p:txBody>
      </p:sp>
    </p:spTree>
    <p:extLst>
      <p:ext uri="{BB962C8B-B14F-4D97-AF65-F5344CB8AC3E}">
        <p14:creationId xmlns:p14="http://schemas.microsoft.com/office/powerpoint/2010/main" val="3299376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8</a:t>
            </a:fld>
            <a:endParaRPr lang="en-US"/>
          </a:p>
        </p:txBody>
      </p:sp>
    </p:spTree>
    <p:extLst>
      <p:ext uri="{BB962C8B-B14F-4D97-AF65-F5344CB8AC3E}">
        <p14:creationId xmlns:p14="http://schemas.microsoft.com/office/powerpoint/2010/main" val="119003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9</a:t>
            </a:fld>
            <a:endParaRPr lang="en-US"/>
          </a:p>
        </p:txBody>
      </p:sp>
    </p:spTree>
    <p:extLst>
      <p:ext uri="{BB962C8B-B14F-4D97-AF65-F5344CB8AC3E}">
        <p14:creationId xmlns:p14="http://schemas.microsoft.com/office/powerpoint/2010/main" val="408558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10</a:t>
            </a:fld>
            <a:endParaRPr lang="en-US"/>
          </a:p>
        </p:txBody>
      </p:sp>
    </p:spTree>
    <p:extLst>
      <p:ext uri="{BB962C8B-B14F-4D97-AF65-F5344CB8AC3E}">
        <p14:creationId xmlns:p14="http://schemas.microsoft.com/office/powerpoint/2010/main" val="3055127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11</a:t>
            </a:fld>
            <a:endParaRPr lang="en-US"/>
          </a:p>
        </p:txBody>
      </p:sp>
    </p:spTree>
    <p:extLst>
      <p:ext uri="{BB962C8B-B14F-4D97-AF65-F5344CB8AC3E}">
        <p14:creationId xmlns:p14="http://schemas.microsoft.com/office/powerpoint/2010/main" val="74687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12</a:t>
            </a:fld>
            <a:endParaRPr lang="en-US"/>
          </a:p>
        </p:txBody>
      </p:sp>
    </p:spTree>
    <p:extLst>
      <p:ext uri="{BB962C8B-B14F-4D97-AF65-F5344CB8AC3E}">
        <p14:creationId xmlns:p14="http://schemas.microsoft.com/office/powerpoint/2010/main" val="429181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209E68-6775-40F7-BF55-17529C4A23F1}" type="slidenum">
              <a:rPr lang="en-US"/>
              <a:t>13</a:t>
            </a:fld>
            <a:endParaRPr lang="en-US"/>
          </a:p>
        </p:txBody>
      </p:sp>
    </p:spTree>
    <p:extLst>
      <p:ext uri="{BB962C8B-B14F-4D97-AF65-F5344CB8AC3E}">
        <p14:creationId xmlns:p14="http://schemas.microsoft.com/office/powerpoint/2010/main" val="355890378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334D819-9F07-4261-B09B-9E467E5D9002}" type="datetimeFigureOut">
              <a:rPr lang="en-US" dirty="0"/>
              <a:pPr/>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71766878-3199-4EAB-94E7-2D6D11070E14}" type="slidenum">
              <a:rPr lang="en-US" dirty="0"/>
              <a:pPr/>
              <a:t>‹#›</a:t>
            </a:fld>
            <a:endParaRPr lang="en-US"/>
          </a:p>
        </p:txBody>
      </p:sp>
    </p:spTree>
    <p:extLst>
      <p:ext uri="{BB962C8B-B14F-4D97-AF65-F5344CB8AC3E}">
        <p14:creationId xmlns:p14="http://schemas.microsoft.com/office/powerpoint/2010/main" val="296120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4D819-9F07-4261-B09B-9E467E5D9002}" type="datetimeFigureOut">
              <a:rPr lang="en-US" dirty="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407715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4D819-9F07-4261-B09B-9E467E5D9002}" type="datetimeFigureOut">
              <a:rPr lang="en-US" dirty="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96305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4D819-9F07-4261-B09B-9E467E5D9002}" type="datetimeFigureOut">
              <a:rPr lang="en-US" dirty="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181527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9334D819-9F07-4261-B09B-9E467E5D9002}" type="datetimeFigureOut">
              <a:rPr lang="en-US" dirty="0"/>
              <a:pPr/>
              <a:t>2/22/2017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1766878-3199-4EAB-94E7-2D6D11070E14}" type="slidenum">
              <a:rPr lang="en-US" dirty="0"/>
              <a:pPr/>
              <a:t>‹#›</a:t>
            </a:fld>
            <a:endParaRPr lang="en-US"/>
          </a:p>
        </p:txBody>
      </p:sp>
    </p:spTree>
    <p:extLst>
      <p:ext uri="{BB962C8B-B14F-4D97-AF65-F5344CB8AC3E}">
        <p14:creationId xmlns:p14="http://schemas.microsoft.com/office/powerpoint/2010/main" val="57129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4D819-9F07-4261-B09B-9E467E5D9002}" type="datetimeFigureOut">
              <a:rPr lang="en-US" dirty="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33591210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4D819-9F07-4261-B09B-9E467E5D9002}" type="datetimeFigureOut">
              <a:rPr lang="en-US" dirty="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391518986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4D819-9F07-4261-B09B-9E467E5D9002}" type="datetimeFigureOut">
              <a:rPr lang="en-US" dirty="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261092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396953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dirty="0"/>
              <a:t>2/22/2017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25940506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dirty="0"/>
              <a:t>2/22/2017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a:p>
        </p:txBody>
      </p:sp>
    </p:spTree>
    <p:extLst>
      <p:ext uri="{BB962C8B-B14F-4D97-AF65-F5344CB8AC3E}">
        <p14:creationId xmlns:p14="http://schemas.microsoft.com/office/powerpoint/2010/main" val="45869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334D819-9F07-4261-B09B-9E467E5D9002}" type="datetimeFigureOut">
              <a:rPr lang="en-US" dirty="0"/>
              <a:pPr/>
              <a:t>2/22/2017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71766878-3199-4EAB-94E7-2D6D11070E14}" type="slidenum">
              <a:rPr lang="en-US" dirty="0"/>
              <a:pPr/>
              <a:t>‹#›</a:t>
            </a:fld>
            <a:endParaRPr lang="en-US"/>
          </a:p>
        </p:txBody>
      </p:sp>
    </p:spTree>
    <p:extLst>
      <p:ext uri="{BB962C8B-B14F-4D97-AF65-F5344CB8AC3E}">
        <p14:creationId xmlns:p14="http://schemas.microsoft.com/office/powerpoint/2010/main" val="311238186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33" y="1575497"/>
            <a:ext cx="11237430" cy="4050792"/>
          </a:xfrm>
        </p:spPr>
        <p:txBody>
          <a:bodyPr>
            <a:normAutofit fontScale="70000" lnSpcReduction="20000"/>
          </a:bodyPr>
          <a:lstStyle/>
          <a:p>
            <a:r>
              <a:rPr lang="en-US" sz="4400" dirty="0" smtClean="0">
                <a:solidFill>
                  <a:srgbClr val="00B050"/>
                </a:solidFill>
              </a:rPr>
              <a:t>Use these after you cite evidence!</a:t>
            </a:r>
          </a:p>
          <a:p>
            <a:endParaRPr lang="en-US" sz="4400" dirty="0">
              <a:solidFill>
                <a:srgbClr val="00B050"/>
              </a:solidFill>
            </a:endParaRPr>
          </a:p>
          <a:p>
            <a:r>
              <a:rPr lang="en-US" sz="4400" dirty="0" smtClean="0">
                <a:solidFill>
                  <a:srgbClr val="00B050"/>
                </a:solidFill>
              </a:rPr>
              <a:t>Use a variety of elaboration techniques so you don’t bore your reader!</a:t>
            </a:r>
          </a:p>
          <a:p>
            <a:endParaRPr lang="en-US" sz="4400" dirty="0">
              <a:solidFill>
                <a:srgbClr val="00B050"/>
              </a:solidFill>
            </a:endParaRPr>
          </a:p>
          <a:p>
            <a:r>
              <a:rPr lang="en-US" sz="4400" dirty="0" smtClean="0">
                <a:solidFill>
                  <a:srgbClr val="00B050"/>
                </a:solidFill>
              </a:rPr>
              <a:t>Use these in your introduction or conclusion to enhance your style and voice!</a:t>
            </a:r>
          </a:p>
          <a:p>
            <a:endParaRPr lang="en-US" sz="4400" dirty="0">
              <a:solidFill>
                <a:srgbClr val="00B050"/>
              </a:solidFill>
            </a:endParaRPr>
          </a:p>
          <a:p>
            <a:pPr marL="0" indent="0">
              <a:buNone/>
            </a:pPr>
            <a:r>
              <a:rPr lang="en-US" sz="4400" dirty="0" smtClean="0">
                <a:solidFill>
                  <a:srgbClr val="00B050"/>
                </a:solidFill>
              </a:rPr>
              <a:t>Have fun and add personality to your writing </a:t>
            </a:r>
            <a:r>
              <a:rPr lang="en-US" sz="4400" dirty="0" smtClean="0">
                <a:solidFill>
                  <a:srgbClr val="00B050"/>
                </a:solidFill>
                <a:sym typeface="Wingdings" panose="05000000000000000000" pitchFamily="2" charset="2"/>
              </a:rPr>
              <a:t> </a:t>
            </a:r>
            <a:endParaRPr lang="en-US" sz="4400" dirty="0">
              <a:solidFill>
                <a:srgbClr val="00B050"/>
              </a:solidFill>
            </a:endParaRPr>
          </a:p>
        </p:txBody>
      </p:sp>
      <p:sp>
        <p:nvSpPr>
          <p:cNvPr id="4" name="Rectangle 3"/>
          <p:cNvSpPr/>
          <p:nvPr/>
        </p:nvSpPr>
        <p:spPr>
          <a:xfrm>
            <a:off x="802730" y="237783"/>
            <a:ext cx="1059264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Elaboration/Explain Techniques!</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79817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Opposing Sides sentence starters</a:t>
            </a:r>
          </a:p>
        </p:txBody>
      </p:sp>
      <p:sp>
        <p:nvSpPr>
          <p:cNvPr id="3" name="Content Placeholder 2"/>
          <p:cNvSpPr>
            <a:spLocks noGrp="1"/>
          </p:cNvSpPr>
          <p:nvPr>
            <p:ph sz="half" idx="1"/>
          </p:nvPr>
        </p:nvSpPr>
        <p:spPr/>
        <p:txBody>
          <a:bodyPr vert="horz" lIns="91440" tIns="45720" rIns="91440" bIns="45720" rtlCol="0" anchor="t">
            <a:normAutofit/>
          </a:bodyPr>
          <a:lstStyle/>
          <a:p>
            <a:r>
              <a:rPr lang="en-US"/>
              <a:t>Some people think...</a:t>
            </a:r>
            <a:endParaRPr lang="en-US">
              <a:solidFill>
                <a:srgbClr val="000000"/>
              </a:solidFill>
              <a:latin typeface="Trebuchet MS"/>
            </a:endParaRPr>
          </a:p>
          <a:p>
            <a:endParaRPr lang="en-US"/>
          </a:p>
          <a:p>
            <a:r>
              <a:rPr lang="en-US"/>
              <a:t>There are those who claim...</a:t>
            </a:r>
          </a:p>
          <a:p>
            <a:endParaRPr lang="en-US"/>
          </a:p>
          <a:p>
            <a:r>
              <a:rPr lang="en-US"/>
              <a:t>Many people suggest...</a:t>
            </a:r>
          </a:p>
          <a:p>
            <a:endParaRPr lang="en-US"/>
          </a:p>
          <a:p>
            <a:r>
              <a:rPr lang="en-US"/>
              <a:t>It is often believed....</a:t>
            </a:r>
          </a:p>
          <a:p>
            <a:endParaRPr lang="en-US"/>
          </a:p>
          <a:p>
            <a:r>
              <a:rPr lang="en-US"/>
              <a:t>Some argue that...</a:t>
            </a:r>
          </a:p>
          <a:p>
            <a:endParaRPr lang="en-US"/>
          </a:p>
          <a:p>
            <a:endParaRPr lang="en-US"/>
          </a:p>
        </p:txBody>
      </p:sp>
      <p:sp>
        <p:nvSpPr>
          <p:cNvPr id="4" name="Content Placeholder 3"/>
          <p:cNvSpPr>
            <a:spLocks noGrp="1"/>
          </p:cNvSpPr>
          <p:nvPr>
            <p:ph sz="half" idx="2"/>
          </p:nvPr>
        </p:nvSpPr>
        <p:spPr/>
        <p:txBody>
          <a:bodyPr vert="horz" lIns="91440" tIns="45720" rIns="91440" bIns="45720" rtlCol="0" anchor="t">
            <a:normAutofit lnSpcReduction="10000"/>
          </a:bodyPr>
          <a:lstStyle/>
          <a:p>
            <a:r>
              <a:rPr lang="en-US"/>
              <a:t>A common belief is...</a:t>
            </a:r>
          </a:p>
          <a:p>
            <a:endParaRPr lang="en-US"/>
          </a:p>
          <a:p>
            <a:r>
              <a:rPr lang="en-US"/>
              <a:t>Granted, one argument is...</a:t>
            </a:r>
          </a:p>
          <a:p>
            <a:endParaRPr lang="en-US"/>
          </a:p>
          <a:p>
            <a:r>
              <a:rPr lang="en-US"/>
              <a:t>There may be some support for the idea...</a:t>
            </a:r>
          </a:p>
          <a:p>
            <a:endParaRPr lang="en-US"/>
          </a:p>
          <a:p>
            <a:r>
              <a:rPr lang="en-US"/>
              <a:t>On one hand....</a:t>
            </a:r>
          </a:p>
          <a:p>
            <a:endParaRPr lang="en-US"/>
          </a:p>
          <a:p>
            <a:r>
              <a:rPr lang="en-US"/>
              <a:t>Some people may claim that...</a:t>
            </a:r>
          </a:p>
        </p:txBody>
      </p:sp>
    </p:spTree>
    <p:extLst>
      <p:ext uri="{BB962C8B-B14F-4D97-AF65-F5344CB8AC3E}">
        <p14:creationId xmlns:p14="http://schemas.microsoft.com/office/powerpoint/2010/main" val="514045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7030A0"/>
                </a:solidFill>
              </a:rPr>
              <a:t>Example paragraph</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sz="3200" i="1">
                <a:solidFill>
                  <a:srgbClr val="548BB7"/>
                </a:solidFill>
              </a:rPr>
              <a:t>Some young children think the driving age should be lowered, but in reality 13 year old's are not ready for the responsibility of driving. Imagine a world of young drivers driving when they can barely reach the gas pedal. A huge issue with drivers is texting and driving. What do you think teenage drivers would be doing? There would be more accidents that there already are. Basically, lowering the teenage driving is a horrible idea. The law should stay the same.</a:t>
            </a:r>
          </a:p>
        </p:txBody>
      </p:sp>
    </p:spTree>
    <p:extLst>
      <p:ext uri="{BB962C8B-B14F-4D97-AF65-F5344CB8AC3E}">
        <p14:creationId xmlns:p14="http://schemas.microsoft.com/office/powerpoint/2010/main" val="128862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solidFill>
                  <a:srgbClr val="345D7E"/>
                </a:solidFill>
              </a:rPr>
              <a:t>Imagine This</a:t>
            </a:r>
          </a:p>
        </p:txBody>
      </p:sp>
      <p:sp>
        <p:nvSpPr>
          <p:cNvPr id="3" name="Subtitle 2"/>
          <p:cNvSpPr>
            <a:spLocks noGrp="1"/>
          </p:cNvSpPr>
          <p:nvPr>
            <p:ph type="subTitle" idx="1"/>
          </p:nvPr>
        </p:nvSpPr>
        <p:spPr>
          <a:xfrm>
            <a:off x="1069975" y="4389438"/>
            <a:ext cx="8965988" cy="2033887"/>
          </a:xfrm>
        </p:spPr>
        <p:txBody>
          <a:bodyPr vert="horz" lIns="91440" tIns="45720" rIns="91440" bIns="45720" rtlCol="0" anchor="t">
            <a:normAutofit/>
          </a:bodyPr>
          <a:lstStyle/>
          <a:p>
            <a:r>
              <a:rPr lang="en-US"/>
              <a:t>This move places the reader directly into a situation that they can nearly feel, playing on readers' emotions more than on their logical thoughts. It is the description of a hypothetical situation to complement an argument, to show the ridiculousness of a counterargument , or simply to get readers to envision an unfamiliar or unlikely situation.</a:t>
            </a:r>
          </a:p>
        </p:txBody>
      </p:sp>
    </p:spTree>
    <p:extLst>
      <p:ext uri="{BB962C8B-B14F-4D97-AF65-F5344CB8AC3E}">
        <p14:creationId xmlns:p14="http://schemas.microsoft.com/office/powerpoint/2010/main" val="315070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0000"/>
                </a:solidFill>
                <a:latin typeface="Georgia"/>
              </a:rPr>
              <a:t>What does this move look like?</a:t>
            </a:r>
          </a:p>
        </p:txBody>
      </p:sp>
      <p:sp>
        <p:nvSpPr>
          <p:cNvPr id="3" name="Content Placeholder 2"/>
          <p:cNvSpPr>
            <a:spLocks noGrp="1"/>
          </p:cNvSpPr>
          <p:nvPr>
            <p:ph idx="1"/>
          </p:nvPr>
        </p:nvSpPr>
        <p:spPr>
          <a:xfrm>
            <a:off x="232012" y="1910687"/>
            <a:ext cx="10896236" cy="4626591"/>
          </a:xfrm>
        </p:spPr>
        <p:txBody>
          <a:bodyPr>
            <a:noAutofit/>
          </a:bodyPr>
          <a:lstStyle/>
          <a:p>
            <a:r>
              <a:rPr lang="en-US" sz="2800" dirty="0" smtClean="0"/>
              <a:t>Picture this: It’s late at night. You’re asleep in bed, with blankets covering you. Suddenly, you wake up all hot and sweaty, so you kick off the covers.</a:t>
            </a:r>
          </a:p>
          <a:p>
            <a:endParaRPr lang="en-US" sz="2800" dirty="0"/>
          </a:p>
          <a:p>
            <a:r>
              <a:rPr lang="en-US" sz="2800" dirty="0" smtClean="0"/>
              <a:t>Imagine yourself slurping a soup full of tadpoles or finding a stuffed frog nestled in your rice.</a:t>
            </a:r>
          </a:p>
          <a:p>
            <a:pPr marL="0" indent="0">
              <a:buNone/>
            </a:pPr>
            <a:endParaRPr lang="en-US" sz="2800" dirty="0"/>
          </a:p>
          <a:p>
            <a:pPr marL="0" indent="0">
              <a:buNone/>
            </a:pPr>
            <a:r>
              <a:rPr lang="en-US" sz="2800" dirty="0" smtClean="0"/>
              <a:t>Imagine. You are a paratrooper suiting up for a jump. Guys on either side of you are doing the same. One jokes about having a dream that the chutes didn’t open. Another one says he’s glad everyone paid their insurance. </a:t>
            </a:r>
            <a:endParaRPr lang="en-US" sz="2800" dirty="0"/>
          </a:p>
        </p:txBody>
      </p:sp>
    </p:spTree>
    <p:extLst>
      <p:ext uri="{BB962C8B-B14F-4D97-AF65-F5344CB8AC3E}">
        <p14:creationId xmlns:p14="http://schemas.microsoft.com/office/powerpoint/2010/main" val="3751558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Sweet and Sour</a:t>
            </a:r>
            <a:br>
              <a:rPr lang="en-US" dirty="0" smtClean="0"/>
            </a:br>
            <a:r>
              <a:rPr lang="en-US" sz="2400" dirty="0" smtClean="0">
                <a:solidFill>
                  <a:srgbClr val="0070C0"/>
                </a:solidFill>
              </a:rPr>
              <a:t>For argumentative or informative</a:t>
            </a:r>
            <a:endParaRPr lang="en-US" dirty="0"/>
          </a:p>
        </p:txBody>
      </p:sp>
      <p:sp>
        <p:nvSpPr>
          <p:cNvPr id="3" name="Content Placeholder 2"/>
          <p:cNvSpPr>
            <a:spLocks noGrp="1"/>
          </p:cNvSpPr>
          <p:nvPr>
            <p:ph idx="1"/>
          </p:nvPr>
        </p:nvSpPr>
        <p:spPr/>
        <p:txBody>
          <a:bodyPr>
            <a:normAutofit/>
          </a:bodyPr>
          <a:lstStyle/>
          <a:p>
            <a:r>
              <a:rPr lang="en-US" sz="4800" dirty="0" smtClean="0">
                <a:solidFill>
                  <a:srgbClr val="FF0000"/>
                </a:solidFill>
              </a:rPr>
              <a:t>Sweet and Sour details combine both sweet (positive) information about a subject with sour (or negative) information about the same subject.</a:t>
            </a:r>
            <a:endParaRPr lang="en-US" sz="4800" dirty="0">
              <a:solidFill>
                <a:srgbClr val="FF0000"/>
              </a:solidFill>
            </a:endParaRPr>
          </a:p>
        </p:txBody>
      </p:sp>
    </p:spTree>
    <p:extLst>
      <p:ext uri="{BB962C8B-B14F-4D97-AF65-F5344CB8AC3E}">
        <p14:creationId xmlns:p14="http://schemas.microsoft.com/office/powerpoint/2010/main" val="18371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move look like in writing?</a:t>
            </a:r>
            <a:endParaRPr lang="en-US" dirty="0"/>
          </a:p>
        </p:txBody>
      </p:sp>
      <p:sp>
        <p:nvSpPr>
          <p:cNvPr id="3" name="Content Placeholder 2"/>
          <p:cNvSpPr>
            <a:spLocks noGrp="1"/>
          </p:cNvSpPr>
          <p:nvPr>
            <p:ph idx="1"/>
          </p:nvPr>
        </p:nvSpPr>
        <p:spPr/>
        <p:txBody>
          <a:bodyPr>
            <a:normAutofit lnSpcReduction="10000"/>
          </a:bodyPr>
          <a:lstStyle/>
          <a:p>
            <a:endParaRPr lang="en-US" dirty="0" smtClean="0">
              <a:solidFill>
                <a:srgbClr val="00B0F0"/>
              </a:solidFill>
            </a:endParaRPr>
          </a:p>
          <a:p>
            <a:r>
              <a:rPr lang="en-US" sz="2400" b="1" dirty="0" smtClean="0">
                <a:solidFill>
                  <a:srgbClr val="00B0F0"/>
                </a:solidFill>
              </a:rPr>
              <a:t>But our successes have not come without consequences.</a:t>
            </a:r>
          </a:p>
          <a:p>
            <a:endParaRPr lang="en-US" sz="2400" b="1" dirty="0">
              <a:solidFill>
                <a:srgbClr val="00B0F0"/>
              </a:solidFill>
            </a:endParaRPr>
          </a:p>
          <a:p>
            <a:r>
              <a:rPr lang="en-US" sz="2400" b="1" dirty="0" smtClean="0">
                <a:solidFill>
                  <a:srgbClr val="00B0F0"/>
                </a:solidFill>
              </a:rPr>
              <a:t>In every century, black discoverers and inventors have made their marks on history. Yet their inventiveness and ingenuity are known to only a few.</a:t>
            </a:r>
          </a:p>
          <a:p>
            <a:endParaRPr lang="en-US" sz="2400" b="1" dirty="0">
              <a:solidFill>
                <a:srgbClr val="00B0F0"/>
              </a:solidFill>
            </a:endParaRPr>
          </a:p>
          <a:p>
            <a:r>
              <a:rPr lang="en-US" sz="2400" b="1" dirty="0" smtClean="0">
                <a:solidFill>
                  <a:srgbClr val="00B0F0"/>
                </a:solidFill>
              </a:rPr>
              <a:t>In the early 1930s, Jews made huge contributions to the industrial, social and artistic life in Germany. But Adolf Hitler, who became chancellor in 1933, blamed them for Germany’s defeat in the First World War and its economic crisis. </a:t>
            </a:r>
            <a:endParaRPr lang="en-US" sz="2400" b="1" dirty="0">
              <a:solidFill>
                <a:srgbClr val="00B0F0"/>
              </a:solidFill>
            </a:endParaRPr>
          </a:p>
        </p:txBody>
      </p:sp>
    </p:spTree>
    <p:extLst>
      <p:ext uri="{BB962C8B-B14F-4D97-AF65-F5344CB8AC3E}">
        <p14:creationId xmlns:p14="http://schemas.microsoft.com/office/powerpoint/2010/main" val="349344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following sentences</a:t>
            </a:r>
            <a:endParaRPr lang="en-US" dirty="0"/>
          </a:p>
        </p:txBody>
      </p:sp>
      <p:sp>
        <p:nvSpPr>
          <p:cNvPr id="3" name="Content Placeholder 2"/>
          <p:cNvSpPr>
            <a:spLocks noGrp="1"/>
          </p:cNvSpPr>
          <p:nvPr>
            <p:ph idx="1"/>
          </p:nvPr>
        </p:nvSpPr>
        <p:spPr/>
        <p:txBody>
          <a:bodyPr>
            <a:normAutofit fontScale="92500"/>
          </a:bodyPr>
          <a:lstStyle/>
          <a:p>
            <a:r>
              <a:rPr lang="en-US" sz="4000" dirty="0" smtClean="0"/>
              <a:t>The United States is a country of fifty states.</a:t>
            </a:r>
          </a:p>
          <a:p>
            <a:r>
              <a:rPr lang="en-US" sz="4000" dirty="0" smtClean="0"/>
              <a:t>Sometimes America is called a melting pot. </a:t>
            </a:r>
          </a:p>
          <a:p>
            <a:r>
              <a:rPr lang="en-US" sz="4000" dirty="0" smtClean="0"/>
              <a:t>America is often considered the land of opportunity.</a:t>
            </a:r>
          </a:p>
          <a:p>
            <a:r>
              <a:rPr lang="en-US" sz="4000" dirty="0" smtClean="0"/>
              <a:t>English is the most commonly spoken language in America, followed by Spanish. </a:t>
            </a:r>
          </a:p>
        </p:txBody>
      </p:sp>
    </p:spTree>
    <p:extLst>
      <p:ext uri="{BB962C8B-B14F-4D97-AF65-F5344CB8AC3E}">
        <p14:creationId xmlns:p14="http://schemas.microsoft.com/office/powerpoint/2010/main" val="423861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Have you ever considered how challenging it is for fifty different things to function as one?</a:t>
            </a:r>
          </a:p>
          <a:p>
            <a:endParaRPr lang="en-US" sz="3600" dirty="0"/>
          </a:p>
          <a:p>
            <a:r>
              <a:rPr lang="en-US" sz="3600" dirty="0" smtClean="0"/>
              <a:t>The United States is a country of 50 states.</a:t>
            </a:r>
          </a:p>
          <a:p>
            <a:endParaRPr lang="en-US" sz="3600" dirty="0" smtClean="0"/>
          </a:p>
        </p:txBody>
      </p:sp>
      <p:sp>
        <p:nvSpPr>
          <p:cNvPr id="4" name="Rectangle 3"/>
          <p:cNvSpPr/>
          <p:nvPr/>
        </p:nvSpPr>
        <p:spPr>
          <a:xfrm>
            <a:off x="2090795" y="373162"/>
            <a:ext cx="7598299" cy="923330"/>
          </a:xfrm>
          <a:prstGeom prst="rect">
            <a:avLst/>
          </a:prstGeom>
          <a:noFill/>
        </p:spPr>
        <p:txBody>
          <a:bodyPr wrap="non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Good Question Technique</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61041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Why do so many people want to live in America?</a:t>
            </a:r>
            <a:endParaRPr lang="en-US" dirty="0">
              <a:solidFill>
                <a:srgbClr val="00B050"/>
              </a:solidFill>
            </a:endParaRPr>
          </a:p>
        </p:txBody>
      </p:sp>
      <p:sp>
        <p:nvSpPr>
          <p:cNvPr id="3" name="Content Placeholder 2"/>
          <p:cNvSpPr>
            <a:spLocks noGrp="1"/>
          </p:cNvSpPr>
          <p:nvPr>
            <p:ph idx="1"/>
          </p:nvPr>
        </p:nvSpPr>
        <p:spPr/>
        <p:txBody>
          <a:bodyPr>
            <a:noAutofit/>
          </a:bodyPr>
          <a:lstStyle/>
          <a:p>
            <a:r>
              <a:rPr lang="en-US" sz="4800" dirty="0" smtClean="0"/>
              <a:t>They want a chance to improve their lives.</a:t>
            </a:r>
          </a:p>
          <a:p>
            <a:endParaRPr lang="en-US" sz="4800" dirty="0"/>
          </a:p>
          <a:p>
            <a:endParaRPr lang="en-US" sz="4800" dirty="0" smtClean="0"/>
          </a:p>
          <a:p>
            <a:r>
              <a:rPr lang="en-US" sz="4800" dirty="0" smtClean="0"/>
              <a:t>America is often considered the land of opportunity.</a:t>
            </a:r>
            <a:endParaRPr lang="en-US" sz="4800" dirty="0"/>
          </a:p>
        </p:txBody>
      </p:sp>
    </p:spTree>
    <p:extLst>
      <p:ext uri="{BB962C8B-B14F-4D97-AF65-F5344CB8AC3E}">
        <p14:creationId xmlns:p14="http://schemas.microsoft.com/office/powerpoint/2010/main" val="1138154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rmAutofit fontScale="90000"/>
          </a:bodyPr>
          <a:lstStyle/>
          <a:p>
            <a:r>
              <a:rPr lang="en-US" b="1" dirty="0" smtClean="0">
                <a:solidFill>
                  <a:srgbClr val="92D050"/>
                </a:solidFill>
              </a:rPr>
              <a:t>What is a melting pot? </a:t>
            </a:r>
            <a:r>
              <a:rPr lang="en-US" dirty="0" smtClean="0"/>
              <a:t/>
            </a:r>
            <a:br>
              <a:rPr lang="en-US" dirty="0" smtClean="0"/>
            </a:br>
            <a:r>
              <a:rPr lang="en-US" dirty="0" smtClean="0"/>
              <a:t/>
            </a:r>
            <a:br>
              <a:rPr lang="en-US" dirty="0" smtClean="0"/>
            </a:br>
            <a:r>
              <a:rPr lang="en-US" dirty="0" smtClean="0"/>
              <a:t>A </a:t>
            </a:r>
            <a:r>
              <a:rPr lang="en-US" dirty="0" smtClean="0"/>
              <a:t>pot where things and materials are mixed and melted together</a:t>
            </a:r>
            <a:endParaRPr lang="en-US" dirty="0"/>
          </a:p>
        </p:txBody>
      </p:sp>
      <p:sp>
        <p:nvSpPr>
          <p:cNvPr id="3" name="Content Placeholder 2"/>
          <p:cNvSpPr>
            <a:spLocks noGrp="1"/>
          </p:cNvSpPr>
          <p:nvPr>
            <p:ph idx="1"/>
          </p:nvPr>
        </p:nvSpPr>
        <p:spPr>
          <a:xfrm>
            <a:off x="838200" y="2810363"/>
            <a:ext cx="10515600" cy="4351338"/>
          </a:xfrm>
        </p:spPr>
        <p:txBody>
          <a:bodyPr/>
          <a:lstStyle/>
          <a:p>
            <a:endParaRPr lang="en-US" dirty="0" smtClean="0"/>
          </a:p>
          <a:p>
            <a:endParaRPr lang="en-US" dirty="0"/>
          </a:p>
          <a:p>
            <a:endParaRPr lang="en-US" dirty="0" smtClean="0"/>
          </a:p>
          <a:p>
            <a:endParaRPr lang="en-US" sz="3600" dirty="0">
              <a:solidFill>
                <a:srgbClr val="0070C0"/>
              </a:solidFill>
            </a:endParaRPr>
          </a:p>
          <a:p>
            <a:r>
              <a:rPr lang="en-US" sz="3600" dirty="0" smtClean="0">
                <a:solidFill>
                  <a:srgbClr val="0070C0"/>
                </a:solidFill>
              </a:rPr>
              <a:t>Sometimes America is called a Melting Pot. </a:t>
            </a:r>
            <a:endParaRPr lang="en-US" sz="3600" dirty="0">
              <a:solidFill>
                <a:srgbClr val="0070C0"/>
              </a:solidFill>
            </a:endParaRPr>
          </a:p>
        </p:txBody>
      </p:sp>
    </p:spTree>
    <p:extLst>
      <p:ext uri="{BB962C8B-B14F-4D97-AF65-F5344CB8AC3E}">
        <p14:creationId xmlns:p14="http://schemas.microsoft.com/office/powerpoint/2010/main" val="1073129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7475" y="-581025"/>
            <a:ext cx="9966960" cy="3035808"/>
          </a:xfrm>
        </p:spPr>
        <p:txBody>
          <a:bodyPr/>
          <a:lstStyle/>
          <a:p>
            <a:r>
              <a:rPr lang="en-US">
                <a:solidFill>
                  <a:srgbClr val="00B050"/>
                </a:solidFill>
                <a:latin typeface="Comic Sans MS"/>
              </a:rPr>
              <a:t>If ….Then</a:t>
            </a:r>
          </a:p>
        </p:txBody>
      </p:sp>
      <p:sp>
        <p:nvSpPr>
          <p:cNvPr id="3" name="Subtitle 2"/>
          <p:cNvSpPr>
            <a:spLocks noGrp="1"/>
          </p:cNvSpPr>
          <p:nvPr>
            <p:ph type="subTitle" idx="1"/>
          </p:nvPr>
        </p:nvSpPr>
        <p:spPr>
          <a:xfrm>
            <a:off x="971550" y="1495425"/>
            <a:ext cx="10119368" cy="2224087"/>
          </a:xfrm>
        </p:spPr>
        <p:txBody>
          <a:bodyPr vert="horz" lIns="91440" tIns="45720" rIns="91440" bIns="45720" rtlCol="0" anchor="t">
            <a:noAutofit/>
          </a:bodyPr>
          <a:lstStyle/>
          <a:p>
            <a:r>
              <a:rPr lang="en-US" sz="4000">
                <a:solidFill>
                  <a:srgbClr val="0070C0"/>
                </a:solidFill>
              </a:rPr>
              <a:t>If...Then sentences suggest a relationship between two events, ideas or concepts. Although using the if-then structure implies that there is a cause-and-effect relationship. </a:t>
            </a:r>
            <a:endParaRPr lang="en-US" sz="4000">
              <a:solidFill>
                <a:srgbClr val="000000"/>
              </a:solidFill>
              <a:latin typeface="Rockwell"/>
            </a:endParaRPr>
          </a:p>
        </p:txBody>
      </p:sp>
      <p:sp>
        <p:nvSpPr>
          <p:cNvPr id="4" name="TextBox 3"/>
          <p:cNvSpPr txBox="1"/>
          <p:nvPr/>
        </p:nvSpPr>
        <p:spPr>
          <a:xfrm>
            <a:off x="285750" y="4838700"/>
            <a:ext cx="5224089" cy="584775"/>
          </a:xfrm>
          <a:prstGeom prst="rect">
            <a:avLst/>
          </a:prstGeom>
        </p:spPr>
        <p:style>
          <a:lnRef idx="2">
            <a:schemeClr val="dk1"/>
          </a:lnRef>
          <a:fillRef idx="1">
            <a:schemeClr val="lt1"/>
          </a:fillRef>
          <a:effectRef idx="0">
            <a:schemeClr val="dk1"/>
          </a:effectRef>
          <a:fontRef idx="minor">
            <a:schemeClr val="dk1"/>
          </a:fontRef>
        </p:style>
        <p:txBody>
          <a:bodyPr rtlCol="0">
            <a:spAutoFit/>
          </a:bodyPr>
          <a:lstStyle/>
          <a:p>
            <a:pPr algn="ctr"/>
            <a:r>
              <a:rPr lang="en-US" sz="3200">
                <a:solidFill>
                  <a:srgbClr val="000000"/>
                </a:solidFill>
                <a:latin typeface="Rockwell"/>
              </a:rPr>
              <a:t>Details that convince</a:t>
            </a:r>
            <a:endParaRPr lang="en-US" sz="4000">
              <a:solidFill>
                <a:srgbClr val="000000"/>
              </a:solidFill>
              <a:latin typeface="Rockwell"/>
            </a:endParaRPr>
          </a:p>
        </p:txBody>
      </p:sp>
    </p:spTree>
    <p:extLst>
      <p:ext uri="{BB962C8B-B14F-4D97-AF65-F5344CB8AC3E}">
        <p14:creationId xmlns:p14="http://schemas.microsoft.com/office/powerpoint/2010/main" val="3501849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What does the move look like?</a:t>
            </a:r>
          </a:p>
        </p:txBody>
      </p:sp>
      <p:sp>
        <p:nvSpPr>
          <p:cNvPr id="3" name="Content Placeholder 2"/>
          <p:cNvSpPr>
            <a:spLocks noGrp="1"/>
          </p:cNvSpPr>
          <p:nvPr>
            <p:ph idx="1"/>
          </p:nvPr>
        </p:nvSpPr>
        <p:spPr>
          <a:xfrm>
            <a:off x="58738" y="2184400"/>
            <a:ext cx="12302180" cy="3987800"/>
          </a:xfrm>
        </p:spPr>
        <p:txBody>
          <a:bodyPr vert="horz" lIns="91440" tIns="45720" rIns="91440" bIns="45720" rtlCol="0" anchor="t">
            <a:normAutofit fontScale="92500" lnSpcReduction="20000"/>
          </a:bodyPr>
          <a:lstStyle/>
          <a:p>
            <a:r>
              <a:rPr lang="en-US" sz="3600">
                <a:solidFill>
                  <a:srgbClr val="FF0000"/>
                </a:solidFill>
                <a:latin typeface="Trebuchet MS"/>
              </a:rPr>
              <a:t>I am here to say that if you like to do artistic things, or anything that's different, then you should do what makes you feel good.</a:t>
            </a:r>
          </a:p>
          <a:p>
            <a:endParaRPr lang="en-US" sz="3600">
              <a:solidFill>
                <a:srgbClr val="000000"/>
              </a:solidFill>
              <a:latin typeface="Trebuchet MS"/>
            </a:endParaRPr>
          </a:p>
          <a:p>
            <a:r>
              <a:rPr lang="en-US" sz="3600">
                <a:solidFill>
                  <a:srgbClr val="0070C0"/>
                </a:solidFill>
                <a:latin typeface="Trebuchet MS"/>
              </a:rPr>
              <a:t>If you love chocolate, then you should celebrate every September 13.</a:t>
            </a:r>
          </a:p>
          <a:p>
            <a:endParaRPr lang="en-US" sz="3600">
              <a:solidFill>
                <a:srgbClr val="000000"/>
              </a:solidFill>
              <a:latin typeface="Trebuchet MS"/>
            </a:endParaRPr>
          </a:p>
          <a:p>
            <a:r>
              <a:rPr lang="en-US" sz="3600">
                <a:solidFill>
                  <a:srgbClr val="FFC000"/>
                </a:solidFill>
                <a:latin typeface="Trebuchet MS"/>
              </a:rPr>
              <a:t>If you're like most guys, you actually do like to write, even if you don't advertise this fact.</a:t>
            </a:r>
          </a:p>
        </p:txBody>
      </p:sp>
    </p:spTree>
    <p:extLst>
      <p:ext uri="{BB962C8B-B14F-4D97-AF65-F5344CB8AC3E}">
        <p14:creationId xmlns:p14="http://schemas.microsoft.com/office/powerpoint/2010/main" val="635920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If_______, then</a:t>
            </a:r>
          </a:p>
        </p:txBody>
      </p:sp>
      <p:sp>
        <p:nvSpPr>
          <p:cNvPr id="3" name="Content Placeholder 2"/>
          <p:cNvSpPr>
            <a:spLocks noGrp="1"/>
          </p:cNvSpPr>
          <p:nvPr>
            <p:ph idx="1"/>
          </p:nvPr>
        </p:nvSpPr>
        <p:spPr>
          <a:xfrm>
            <a:off x="327025" y="2120900"/>
            <a:ext cx="11733658" cy="4051300"/>
          </a:xfrm>
        </p:spPr>
        <p:txBody>
          <a:bodyPr vert="horz" lIns="91440" tIns="45720" rIns="91440" bIns="45720" rtlCol="0" anchor="t">
            <a:normAutofit fontScale="92500" lnSpcReduction="10000"/>
          </a:bodyPr>
          <a:lstStyle/>
          <a:p>
            <a:r>
              <a:rPr lang="en-US" sz="2400">
                <a:solidFill>
                  <a:srgbClr val="92D050"/>
                </a:solidFill>
              </a:rPr>
              <a:t>If kids keep getting long homework assignments, then they will start to feel overwhelmed.</a:t>
            </a:r>
          </a:p>
          <a:p>
            <a:endParaRPr lang="en-US" sz="2400"/>
          </a:p>
          <a:p>
            <a:r>
              <a:rPr lang="en-US" sz="2400">
                <a:solidFill>
                  <a:srgbClr val="92D050"/>
                </a:solidFill>
              </a:rPr>
              <a:t>If global warming continues, then our planet could be destroyed.</a:t>
            </a:r>
          </a:p>
          <a:p>
            <a:endParaRPr lang="en-US" sz="2400"/>
          </a:p>
          <a:p>
            <a:r>
              <a:rPr lang="en-US" sz="2400">
                <a:solidFill>
                  <a:srgbClr val="92D050"/>
                </a:solidFill>
              </a:rPr>
              <a:t>If you never study, the you will definitely receive horrible grades.</a:t>
            </a:r>
          </a:p>
          <a:p>
            <a:endParaRPr lang="en-US" sz="2400"/>
          </a:p>
          <a:p>
            <a:r>
              <a:rPr lang="en-US" sz="2400">
                <a:solidFill>
                  <a:srgbClr val="92D050"/>
                </a:solidFill>
              </a:rPr>
              <a:t>If we work together, then we could get done much faster.</a:t>
            </a:r>
          </a:p>
          <a:p>
            <a:endParaRPr lang="en-US" sz="2400"/>
          </a:p>
          <a:p>
            <a:r>
              <a:rPr lang="en-US" sz="2400">
                <a:solidFill>
                  <a:srgbClr val="92D050"/>
                </a:solidFill>
              </a:rPr>
              <a:t>If you visit our classroom, then you will see how awesome Ms. </a:t>
            </a:r>
            <a:r>
              <a:rPr lang="en-US" sz="2400" err="1">
                <a:solidFill>
                  <a:srgbClr val="92D050"/>
                </a:solidFill>
              </a:rPr>
              <a:t>Treuel</a:t>
            </a:r>
            <a:r>
              <a:rPr lang="en-US" sz="2400">
                <a:solidFill>
                  <a:srgbClr val="92D050"/>
                </a:solidFill>
              </a:rPr>
              <a:t> is</a:t>
            </a:r>
            <a:r>
              <a:rPr lang="en-US" sz="2400"/>
              <a:t>.</a:t>
            </a:r>
          </a:p>
          <a:p>
            <a:endParaRPr lang="en-US" sz="2400"/>
          </a:p>
        </p:txBody>
      </p:sp>
    </p:spTree>
    <p:extLst>
      <p:ext uri="{BB962C8B-B14F-4D97-AF65-F5344CB8AC3E}">
        <p14:creationId xmlns:p14="http://schemas.microsoft.com/office/powerpoint/2010/main" val="3940823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solidFill>
                  <a:schemeClr val="tx1"/>
                </a:solidFill>
              </a:rPr>
              <a:t>Opposite Side</a:t>
            </a:r>
          </a:p>
        </p:txBody>
      </p:sp>
      <p:sp>
        <p:nvSpPr>
          <p:cNvPr id="3" name="Subtitle 2"/>
          <p:cNvSpPr>
            <a:spLocks noGrp="1"/>
          </p:cNvSpPr>
          <p:nvPr>
            <p:ph type="subTitle" idx="1"/>
          </p:nvPr>
        </p:nvSpPr>
        <p:spPr/>
        <p:txBody>
          <a:bodyPr vert="horz" lIns="91440" tIns="45720" rIns="91440" bIns="45720" rtlCol="0" anchor="t">
            <a:normAutofit/>
          </a:bodyPr>
          <a:lstStyle/>
          <a:p>
            <a:r>
              <a:rPr lang="en-US">
                <a:solidFill>
                  <a:srgbClr val="000000"/>
                </a:solidFill>
                <a:latin typeface="Trebuchet MS"/>
              </a:rPr>
              <a:t>The opposite side move is when the author acknowledges or states a counterclaim. </a:t>
            </a:r>
          </a:p>
        </p:txBody>
      </p:sp>
    </p:spTree>
    <p:extLst>
      <p:ext uri="{BB962C8B-B14F-4D97-AF65-F5344CB8AC3E}">
        <p14:creationId xmlns:p14="http://schemas.microsoft.com/office/powerpoint/2010/main" val="351129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800</Words>
  <Application>Microsoft Office PowerPoint</Application>
  <PresentationFormat>Widescreen</PresentationFormat>
  <Paragraphs>95</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Comic Sans MS</vt:lpstr>
      <vt:lpstr>Georgia</vt:lpstr>
      <vt:lpstr>Rockwell</vt:lpstr>
      <vt:lpstr>Trebuchet MS</vt:lpstr>
      <vt:lpstr>Wingdings</vt:lpstr>
      <vt:lpstr>Wood Type</vt:lpstr>
      <vt:lpstr>PowerPoint Presentation</vt:lpstr>
      <vt:lpstr>Read the following sentences</vt:lpstr>
      <vt:lpstr>PowerPoint Presentation</vt:lpstr>
      <vt:lpstr>Why do so many people want to live in America?</vt:lpstr>
      <vt:lpstr>What is a melting pot?   A pot where things and materials are mixed and melted together</vt:lpstr>
      <vt:lpstr>If ….Then</vt:lpstr>
      <vt:lpstr>What does the move look like?</vt:lpstr>
      <vt:lpstr>If_______, then</vt:lpstr>
      <vt:lpstr>Opposite Side</vt:lpstr>
      <vt:lpstr>Opposing Sides sentence starters</vt:lpstr>
      <vt:lpstr>Example paragraph</vt:lpstr>
      <vt:lpstr>Imagine This</vt:lpstr>
      <vt:lpstr>What does this move look like?</vt:lpstr>
      <vt:lpstr>Sweet and Sour For argumentative or informative</vt:lpstr>
      <vt:lpstr>What does this move look like in writing?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….Then</dc:title>
  <dc:creator>Suzanne E. Treuel</dc:creator>
  <cp:lastModifiedBy>Suzanne E. Treuel</cp:lastModifiedBy>
  <cp:revision>7</cp:revision>
  <dcterms:modified xsi:type="dcterms:W3CDTF">2017-02-22T15:40:15Z</dcterms:modified>
</cp:coreProperties>
</file>